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9" r:id="rId4"/>
    <p:sldId id="257" r:id="rId5"/>
    <p:sldId id="258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10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DB3DE-A243-4657-EBDB-815FC9811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195862-5D58-3BAB-83C6-554C28619D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2C728-1DB4-0DEB-CD39-6D05B2FC1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9CB34-8730-0CEF-7F98-53FBF3C33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8BE12-276B-35E5-A349-3B5F7E6BE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06925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E5737F-9068-BD1A-3A1E-7730ECDED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F68C68-4278-3DF8-2D9F-1956445B37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0428C-A2AB-B173-3C30-4A8E4586D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98E1F9-6B01-DC66-C527-9D4519DF3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3B2CAD-916B-17F3-080C-85819CC96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12705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B624DF-88EC-817B-01BB-93CB01B450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3DEA31-65FC-DEC4-4BEF-2BEA3CC56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9702E-9C9E-E0FC-BF15-26F7E25EB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1F836-0DA8-3D34-754F-78AAF90FF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882860-AD2E-A32F-3BE4-7C4D36A0B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98078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D305A-032D-A822-0344-0F38C78868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F9E4CF-F04B-8262-CFCD-48422ADFF3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852BF-3FEA-BB64-64FA-4ABA3CB78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D49E71-5377-D7B9-D3F9-94DD02371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EFC798-7F45-4B15-8812-7B1A6E394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22588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E1EF68-5F99-1207-DE26-E7EDB3967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BBAC3A-0EB2-646E-4B77-9A0347859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90479-A8C8-3EA9-77F7-62DAE4117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4BAAA1-4424-BC97-485B-EA1C0A01F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AC909-106C-C55D-42E8-0FDC99011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726941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2E100-F216-6602-0948-973639832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CB630-62F5-25F4-EA21-3416C38516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0C55F2-6175-B820-7E70-FC510FB79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ED0AF5-1F1A-1C2D-25B5-A166908C5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84B2A-E3F5-B1CB-EE75-CD830F565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337F90-BF94-81B2-AEE5-F0E7229A7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42363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4955E-A8E4-7BF7-570D-E339135DD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026732-CCBA-A626-F06A-50EC0CCE5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B9CA31-384F-C2B9-696D-C7B7DCE98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307F6F-3B94-3ED6-C5D8-539EAF6DC7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E4C88D-ADCB-36A0-2FF9-1F3A1C3E67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E1B87A-9D09-357B-0445-D234F04E3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015767-F2A8-363B-3D37-563E1807C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BB5671-19FD-3D76-C87C-A1C193CFF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765178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3A07C-6EA4-BBC4-B714-4D041E73B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23074E-98A2-F1C0-1122-C50278D47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DFB897-7641-F863-D2D2-F99363FD8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09F961-1D73-6037-0453-954C2C7DB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19092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41802E-35AC-F542-70FA-9E32CE2F4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729AC-1FDE-2059-4EF0-4D8450D1C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4358A3-0C71-24FD-5B6C-5EAF8BF9D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04572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46545-EA92-FD09-F4B5-DE8E1A5E3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CB9BB-5A55-B1AA-41B6-047907574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3E00EE-D25A-0DC0-E5E9-79524C0AB0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E45A4-94EC-F046-AC3E-E71D5BAE3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351173-C44F-2C5A-B6A6-5CA0418E4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C69814-65AF-00CA-50BD-06D7392B7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696160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12676-E95F-5ED1-67C5-364261CB6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C210DE-0108-7D7F-ACFE-20429961B3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7AF21E-C67B-2DE9-6F17-461EADE25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E0D00-72FD-9CD0-AED5-C9AB3B869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62B0B6-858A-677B-6E16-63D7D43B7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053AB-B108-EBAF-CBAF-959131950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8775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58EE71B-F595-7200-C140-7B9565CC1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0BA652-CA15-7344-E75C-4E6DEDD12F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273CBE-3A5E-96FB-25E4-1056C745FB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017582-EBE0-46AE-84A6-450D52598A45}" type="datetimeFigureOut">
              <a:rPr lang="LID4096" smtClean="0"/>
              <a:t>06/09/2024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44BD4-FBDB-4A91-13C7-7EF93987E7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B9ED7-BA07-F69B-621D-86017FB631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5962142-5C5D-4ED6-97BD-D5711FB5B4CF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7727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9A99A-B2E2-7FBA-B5EC-0EEF634E9E8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Dynamic CD8+ T cell responses to cancer immunotherapy in human regional lymph nodes are disrupted in metastatic lymph nodes</a:t>
            </a:r>
            <a:endParaRPr lang="LID4096" sz="32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D5D715-5D82-76A4-C4FD-7A2F50072C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209558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0F8C3-C146-22C6-7918-6222C4FF2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Study Design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C1C1D-C709-D6CF-31C2-84589D9401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8425"/>
            <a:ext cx="10515600" cy="4351338"/>
          </a:xfrm>
        </p:spPr>
        <p:txBody>
          <a:bodyPr/>
          <a:lstStyle/>
          <a:p>
            <a:r>
              <a:rPr lang="en-US" b="1" u="sng" dirty="0"/>
              <a:t>Cancer type:</a:t>
            </a:r>
            <a:r>
              <a:rPr lang="en-US" dirty="0"/>
              <a:t> Human head and neck squamous cell carcinoma (HNSCC).</a:t>
            </a:r>
          </a:p>
          <a:p>
            <a:r>
              <a:rPr lang="en-US" dirty="0"/>
              <a:t>5 patients with HNSCC were subjected to </a:t>
            </a:r>
            <a:r>
              <a:rPr lang="en-US" dirty="0" err="1"/>
              <a:t>scRNAseq</a:t>
            </a:r>
            <a:r>
              <a:rPr lang="en-US" dirty="0"/>
              <a:t> of CD8+ T cells from the tumor vs from the Lymph Node.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763E09D-46FE-F100-C64D-2963AEDE7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798" y="3571725"/>
            <a:ext cx="3048000" cy="3024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87DDB99-13BE-E460-6FCD-DE97EEC91F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2" y="3571725"/>
            <a:ext cx="6655142" cy="292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208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FE7EC-4D33-42A5-874B-32ED042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Clustering</a:t>
            </a:r>
            <a:br>
              <a:rPr lang="en-US" dirty="0"/>
            </a:br>
            <a:r>
              <a:rPr lang="en-US" dirty="0"/>
              <a:t>Tissue Type Composition</a:t>
            </a:r>
            <a:endParaRPr lang="LID4096" dirty="0"/>
          </a:p>
        </p:txBody>
      </p:sp>
      <p:pic>
        <p:nvPicPr>
          <p:cNvPr id="5" name="Content Placeholder 4" descr="A blue and red dots&#10;&#10;Description automatically generated">
            <a:extLst>
              <a:ext uri="{FF2B5EF4-FFF2-40B4-BE49-F238E27FC236}">
                <a16:creationId xmlns:a16="http://schemas.microsoft.com/office/drawing/2014/main" id="{BA8DEF21-9859-F48F-ED67-96E799A52B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472" y="1690688"/>
            <a:ext cx="10167056" cy="4575175"/>
          </a:xfrm>
        </p:spPr>
      </p:pic>
    </p:spTree>
    <p:extLst>
      <p:ext uri="{BB962C8B-B14F-4D97-AF65-F5344CB8AC3E}">
        <p14:creationId xmlns:p14="http://schemas.microsoft.com/office/powerpoint/2010/main" val="3449983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56A0B-B7A1-84EB-7160-45C7332EB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Clustering</a:t>
            </a:r>
            <a:br>
              <a:rPr lang="en-US" dirty="0"/>
            </a:br>
            <a:r>
              <a:rPr lang="en-US" dirty="0"/>
              <a:t>Gene expression levels</a:t>
            </a:r>
            <a:endParaRPr lang="LID4096" dirty="0"/>
          </a:p>
        </p:txBody>
      </p:sp>
      <p:pic>
        <p:nvPicPr>
          <p:cNvPr id="7" name="Picture 6" descr="A group of blue and black graphs&#10;&#10;Description automatically generated with medium confidence">
            <a:extLst>
              <a:ext uri="{FF2B5EF4-FFF2-40B4-BE49-F238E27FC236}">
                <a16:creationId xmlns:a16="http://schemas.microsoft.com/office/drawing/2014/main" id="{3ED5E29B-8500-91C8-08DA-2152E5357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690688"/>
            <a:ext cx="9144019" cy="411480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E776AF3-E0D7-CB35-438B-8DF1E6B93645}"/>
              </a:ext>
            </a:extLst>
          </p:cNvPr>
          <p:cNvSpPr txBox="1"/>
          <p:nvPr/>
        </p:nvSpPr>
        <p:spPr>
          <a:xfrm>
            <a:off x="670560" y="5577661"/>
            <a:ext cx="11521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Gene expression levels of CD8A, CD44, CD69, TNFRSF9 and PDCD1 in the clustering of the data.</a:t>
            </a:r>
            <a:br>
              <a:rPr lang="en-US" sz="2400" dirty="0"/>
            </a:br>
            <a:r>
              <a:rPr lang="en-US" sz="2400" dirty="0"/>
              <a:t>We see that the expression of CD44 and CD69 are higher in cluster 1 than in cluster 0.</a:t>
            </a:r>
            <a:endParaRPr lang="LID4096" sz="2400" dirty="0"/>
          </a:p>
        </p:txBody>
      </p:sp>
    </p:spTree>
    <p:extLst>
      <p:ext uri="{BB962C8B-B14F-4D97-AF65-F5344CB8AC3E}">
        <p14:creationId xmlns:p14="http://schemas.microsoft.com/office/powerpoint/2010/main" val="328830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D4FA9-A4F1-D780-D07B-9A359D56F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Clustering Labeled</a:t>
            </a:r>
            <a:endParaRPr lang="LID4096" dirty="0"/>
          </a:p>
        </p:txBody>
      </p:sp>
      <p:pic>
        <p:nvPicPr>
          <p:cNvPr id="5" name="Content Placeholder 4" descr="A colorful dots on a white background&#10;&#10;Description automatically generated">
            <a:extLst>
              <a:ext uri="{FF2B5EF4-FFF2-40B4-BE49-F238E27FC236}">
                <a16:creationId xmlns:a16="http://schemas.microsoft.com/office/drawing/2014/main" id="{A9EEA3F2-459E-D4D6-8E66-42B8408DF9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477" y="1690688"/>
            <a:ext cx="9701046" cy="4365470"/>
          </a:xfrm>
        </p:spPr>
      </p:pic>
    </p:spTree>
    <p:extLst>
      <p:ext uri="{BB962C8B-B14F-4D97-AF65-F5344CB8AC3E}">
        <p14:creationId xmlns:p14="http://schemas.microsoft.com/office/powerpoint/2010/main" val="3380497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FE7EC-4D33-42A5-874B-32ED042F3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Violin Plot</a:t>
            </a:r>
            <a:br>
              <a:rPr lang="en-US" dirty="0"/>
            </a:br>
            <a:r>
              <a:rPr lang="en-US" dirty="0"/>
              <a:t>CD44 and CD69 Expression Per Cluster</a:t>
            </a:r>
            <a:endParaRPr lang="LID4096" dirty="0"/>
          </a:p>
        </p:txBody>
      </p:sp>
      <p:pic>
        <p:nvPicPr>
          <p:cNvPr id="7" name="Content Placeholder 6" descr="A group of colored graphs&#10;&#10;Description automatically generated with medium confidence">
            <a:extLst>
              <a:ext uri="{FF2B5EF4-FFF2-40B4-BE49-F238E27FC236}">
                <a16:creationId xmlns:a16="http://schemas.microsoft.com/office/drawing/2014/main" id="{D3AE4066-D4A1-F11D-9DEC-D42E4F8AB4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0" y="1690688"/>
            <a:ext cx="9144019" cy="4114808"/>
          </a:xfrm>
        </p:spPr>
      </p:pic>
    </p:spTree>
    <p:extLst>
      <p:ext uri="{BB962C8B-B14F-4D97-AF65-F5344CB8AC3E}">
        <p14:creationId xmlns:p14="http://schemas.microsoft.com/office/powerpoint/2010/main" val="39354386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B9FFB-8650-41EA-5A05-E40523F20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br>
              <a:rPr lang="en-US" dirty="0"/>
            </a:br>
            <a:r>
              <a:rPr lang="en-US" dirty="0"/>
              <a:t>Heatmap  of Cluster 1 DEGs</a:t>
            </a:r>
            <a:br>
              <a:rPr lang="en-US" dirty="0"/>
            </a:br>
            <a:r>
              <a:rPr lang="en-US" dirty="0"/>
              <a:t>Tumor cells vs LN cells</a:t>
            </a:r>
            <a:br>
              <a:rPr lang="en-US" dirty="0"/>
            </a:br>
            <a:endParaRPr lang="LID4096" dirty="0"/>
          </a:p>
        </p:txBody>
      </p:sp>
      <p:pic>
        <p:nvPicPr>
          <p:cNvPr id="5" name="Content Placeholder 4" descr="A close-up of a screen&#10;&#10;Description automatically generated">
            <a:extLst>
              <a:ext uri="{FF2B5EF4-FFF2-40B4-BE49-F238E27FC236}">
                <a16:creationId xmlns:a16="http://schemas.microsoft.com/office/drawing/2014/main" id="{91D8F460-AAAB-F819-AD82-06A3BF8A99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6" b="3095"/>
          <a:stretch/>
        </p:blipFill>
        <p:spPr>
          <a:xfrm>
            <a:off x="7151370" y="1690688"/>
            <a:ext cx="5040630" cy="501015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0C1722-348C-8B76-6303-3ED31A6AD59F}"/>
              </a:ext>
            </a:extLst>
          </p:cNvPr>
          <p:cNvSpPr txBox="1"/>
          <p:nvPr/>
        </p:nvSpPr>
        <p:spPr>
          <a:xfrm>
            <a:off x="674370" y="2023110"/>
            <a:ext cx="581787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Differential Gene Expression was calculated between the tumor cells and LN cells in cluster 1.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Subset genes with significant FDR (&lt;0.05) and plotted their expression levels on a heatmap.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LID4096" sz="2400" dirty="0"/>
          </a:p>
        </p:txBody>
      </p:sp>
    </p:spTree>
    <p:extLst>
      <p:ext uri="{BB962C8B-B14F-4D97-AF65-F5344CB8AC3E}">
        <p14:creationId xmlns:p14="http://schemas.microsoft.com/office/powerpoint/2010/main" val="14294839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6CCAC-6147-4895-F529-B38EA894F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CD8+ T cells Primed/Licensed vs CD3_28 vs Naïve In Vitro Mice</a:t>
            </a:r>
            <a:endParaRPr lang="LID4096" dirty="0"/>
          </a:p>
        </p:txBody>
      </p:sp>
      <p:pic>
        <p:nvPicPr>
          <p:cNvPr id="5" name="Content Placeholder 4" descr="A close-up of a graph&#10;&#10;Description automatically generated">
            <a:extLst>
              <a:ext uri="{FF2B5EF4-FFF2-40B4-BE49-F238E27FC236}">
                <a16:creationId xmlns:a16="http://schemas.microsoft.com/office/drawing/2014/main" id="{D8CA5444-886C-3B28-A8DE-1CDDD4FA9B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7090" y="1690688"/>
            <a:ext cx="4994910" cy="4994910"/>
          </a:xfr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9DFDC1D-B575-D4C8-61A9-4F1AC610E4F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517398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u="sng" dirty="0"/>
              <a:t>Heatmap Ligands of interest:</a:t>
            </a:r>
          </a:p>
          <a:p>
            <a:pPr lvl="1"/>
            <a:r>
              <a:rPr lang="en-US" dirty="0"/>
              <a:t>This heatmap presents the expression of chosen Ligands’ genes from Shai </a:t>
            </a:r>
            <a:r>
              <a:rPr lang="en-US" dirty="0" err="1"/>
              <a:t>Dulberg’s</a:t>
            </a:r>
            <a:r>
              <a:rPr lang="en-US" dirty="0"/>
              <a:t> Ligands-Receptors gene list.</a:t>
            </a:r>
          </a:p>
          <a:p>
            <a:pPr lvl="1"/>
            <a:r>
              <a:rPr lang="en-US" sz="1800" dirty="0"/>
              <a:t>Amigo2,Cmtm8,Vegfb,Yars,Psen1,Dll4,Ebi3,Ccl4,Csf1,Il10,Pvr,Il12a,</a:t>
            </a:r>
            <a:br>
              <a:rPr lang="en-US" sz="1800" dirty="0"/>
            </a:br>
            <a:r>
              <a:rPr lang="en-US" sz="1800" dirty="0"/>
              <a:t>Il1rn,Fbrs,Pdgfa,Grn,Tnfsf9,Gzmb,</a:t>
            </a:r>
            <a:br>
              <a:rPr lang="en-US" sz="1800" dirty="0"/>
            </a:br>
            <a:r>
              <a:rPr lang="en-US" sz="1800" dirty="0"/>
              <a:t>Camp,Plekho2,Tph1,Nrg4,Cd320,</a:t>
            </a:r>
            <a:br>
              <a:rPr lang="en-US" sz="1800" dirty="0"/>
            </a:br>
            <a:r>
              <a:rPr lang="en-US" sz="1800" dirty="0"/>
              <a:t>Tgfb1,Pglyrp1,Mif,Gpi1,Arf1,Hdc,</a:t>
            </a:r>
            <a:br>
              <a:rPr lang="en-US" sz="1800" dirty="0"/>
            </a:br>
            <a:r>
              <a:rPr lang="en-US" sz="1800" dirty="0"/>
              <a:t>Serpine2,Alox5ap and </a:t>
            </a:r>
            <a:r>
              <a:rPr lang="en-US" sz="1800" dirty="0" err="1"/>
              <a:t>Ctsg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78884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2538</TotalTime>
  <Words>268</Words>
  <Application>Microsoft Office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Wingdings</vt:lpstr>
      <vt:lpstr>Office Theme</vt:lpstr>
      <vt:lpstr>Dynamic CD8+ T cell responses to cancer immunotherapy in human regional lymph nodes are disrupted in metastatic lymph nodes</vt:lpstr>
      <vt:lpstr>Study Design</vt:lpstr>
      <vt:lpstr>Clustering Tissue Type Composition</vt:lpstr>
      <vt:lpstr>Clustering Gene expression levels</vt:lpstr>
      <vt:lpstr>Clustering Labeled</vt:lpstr>
      <vt:lpstr>Violin Plot CD44 and CD69 Expression Per Cluster</vt:lpstr>
      <vt:lpstr> Heatmap  of Cluster 1 DEGs Tumor cells vs LN cells </vt:lpstr>
      <vt:lpstr>CD8+ T cells Primed/Licensed vs CD3_28 vs Naïve In Vitro Mice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Kfir Inbal</dc:creator>
  <cp:lastModifiedBy>Kfir Inbal</cp:lastModifiedBy>
  <cp:revision>42</cp:revision>
  <dcterms:created xsi:type="dcterms:W3CDTF">2024-04-15T13:32:25Z</dcterms:created>
  <dcterms:modified xsi:type="dcterms:W3CDTF">2024-06-09T13:41:59Z</dcterms:modified>
</cp:coreProperties>
</file>

<file path=docProps/thumbnail.jpeg>
</file>